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</p:sldMasterIdLst>
  <p:notesMasterIdLst>
    <p:notesMasterId r:id="rId22"/>
  </p:notesMasterIdLst>
  <p:sldIdLst>
    <p:sldId id="256" r:id="rId6"/>
    <p:sldId id="798" r:id="rId7"/>
    <p:sldId id="802" r:id="rId8"/>
    <p:sldId id="2938" r:id="rId9"/>
    <p:sldId id="2937" r:id="rId10"/>
    <p:sldId id="2939" r:id="rId11"/>
    <p:sldId id="2940" r:id="rId12"/>
    <p:sldId id="2941" r:id="rId13"/>
    <p:sldId id="2948" r:id="rId14"/>
    <p:sldId id="2942" r:id="rId15"/>
    <p:sldId id="2943" r:id="rId16"/>
    <p:sldId id="2944" r:id="rId17"/>
    <p:sldId id="2945" r:id="rId18"/>
    <p:sldId id="2946" r:id="rId19"/>
    <p:sldId id="2949" r:id="rId20"/>
    <p:sldId id="782" r:id="rId21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0796" autoAdjust="0"/>
  </p:normalViewPr>
  <p:slideViewPr>
    <p:cSldViewPr>
      <p:cViewPr varScale="1">
        <p:scale>
          <a:sx n="64" d="100"/>
          <a:sy n="64" d="100"/>
        </p:scale>
        <p:origin x="78" y="63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6363" cy="511731"/>
          </a:xfrm>
          <a:prstGeom prst="rect">
            <a:avLst/>
          </a:prstGeom>
        </p:spPr>
        <p:txBody>
          <a:bodyPr vert="horz" lIns="94715" tIns="47357" rIns="94715" bIns="4735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1"/>
          </a:xfrm>
          <a:prstGeom prst="rect">
            <a:avLst/>
          </a:prstGeom>
        </p:spPr>
        <p:txBody>
          <a:bodyPr vert="horz" lIns="94715" tIns="47357" rIns="94715" bIns="47357" rtlCol="0"/>
          <a:lstStyle>
            <a:lvl1pPr algn="r">
              <a:defRPr sz="1300"/>
            </a:lvl1pPr>
          </a:lstStyle>
          <a:p>
            <a:fld id="{118BA128-4919-4D4F-8A96-0C167851530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15" tIns="47357" rIns="94715" bIns="473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40" cy="4605576"/>
          </a:xfrm>
          <a:prstGeom prst="rect">
            <a:avLst/>
          </a:prstGeom>
        </p:spPr>
        <p:txBody>
          <a:bodyPr vert="horz" lIns="94715" tIns="47357" rIns="94715" bIns="473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106"/>
            <a:ext cx="3076363" cy="511731"/>
          </a:xfrm>
          <a:prstGeom prst="rect">
            <a:avLst/>
          </a:prstGeom>
        </p:spPr>
        <p:txBody>
          <a:bodyPr vert="horz" lIns="94715" tIns="47357" rIns="94715" bIns="4735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4715" tIns="47357" rIns="94715" bIns="47357" rtlCol="0" anchor="b"/>
          <a:lstStyle>
            <a:lvl1pPr algn="r">
              <a:defRPr sz="1300"/>
            </a:lvl1pPr>
          </a:lstStyle>
          <a:p>
            <a:fld id="{C1EC8355-4722-4E29-897C-455378BA5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86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33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16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34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633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531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8355-4722-4E29-897C-455378BA5F4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36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4634">
              <a:defRPr/>
            </a:pPr>
            <a:fld id="{C1EC8355-4722-4E29-897C-455378BA5F4F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54634">
                <a:defRPr/>
              </a:pPr>
              <a:t>14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45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4634">
              <a:defRPr/>
            </a:pPr>
            <a:fld id="{C1EC8355-4722-4E29-897C-455378BA5F4F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54634">
                <a:defRPr/>
              </a:pPr>
              <a:t>15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76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64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89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90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CEAC-FA1B-4BDA-A60A-28A1C311AED5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08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635E-848C-4019-8B12-14D14FE2C511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70E7AE93-8D76-405A-92FB-7E9D9DF7CFA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83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01F0-BBCC-4FED-8402-57B0C55CB11B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938887" y="6356350"/>
            <a:ext cx="2311400" cy="365125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70E7AE93-8D76-405A-92FB-7E9D9DF7CFA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5357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BC7B-BFC8-4F13-BEFC-CC6B2C131779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115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0C4-902D-4355-800A-48BB367EBF56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024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41E7-F645-4202-933F-280F42D844DC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301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E897-EB7D-453E-AABE-077B768640AE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549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C116-249C-41B2-927F-AE8F82CBA8C0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9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154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F854-650F-4A32-8562-3240B65C1042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780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1222-F484-4FD0-98E1-88AB762F0114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797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6B9A4-44C3-485B-A79B-392F9494905A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73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B73B2-9F2D-477D-9CDD-8DF4F5BB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D499F4-EC54-4A5D-AD42-780A13CA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277E-61E4-4C88-84C9-27DFFFD94FAE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8F2A88-67D2-4C5A-823B-C5036DD8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70ED0C-64D1-4241-91AB-FF0EDB37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0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6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6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3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96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2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43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74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8BE60-D6AB-4BA1-8F30-5A652A14A8F6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C03C7-4004-4502-B9D0-AC79B6784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14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6277E-61E4-4C88-84C9-27DFFFD94FAE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AE93-8D76-405A-92FB-7E9D9DF7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46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59E20BE5-7AF2-5907-CC2C-32C7C8DF7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0769"/>
            <a:ext cx="9906000" cy="3024336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ja-JP" altLang="en-US" sz="2800" b="1" dirty="0">
                <a:latin typeface="+mn-ea"/>
                <a:ea typeface="+mn-ea"/>
              </a:rPr>
              <a:t>令和６年度 介護支援専門員 実務研修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6600" b="1" dirty="0">
                <a:latin typeface="+mn-ea"/>
                <a:ea typeface="+mn-ea"/>
              </a:rPr>
              <a:t>演習様式集 ①</a:t>
            </a:r>
            <a:br>
              <a:rPr lang="en-US" altLang="ja-JP" sz="4000" b="1" dirty="0">
                <a:latin typeface="+mn-ea"/>
                <a:ea typeface="+mn-ea"/>
              </a:rPr>
            </a:br>
            <a:r>
              <a:rPr lang="ja-JP" altLang="en-US" sz="3200" b="1" dirty="0">
                <a:latin typeface="+mn-ea"/>
                <a:ea typeface="+mn-ea"/>
              </a:rPr>
              <a:t>（集合研修前期課程）</a:t>
            </a:r>
            <a:br>
              <a:rPr lang="en-US" altLang="ja-JP" sz="2000" b="1" dirty="0">
                <a:latin typeface="+mn-ea"/>
                <a:ea typeface="+mn-ea"/>
              </a:rPr>
            </a:br>
            <a:endParaRPr lang="ja-JP" altLang="en-US" sz="2400" b="1" dirty="0">
              <a:latin typeface="+mn-ea"/>
              <a:ea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0056CD-C440-3957-D042-111B973C481D}"/>
              </a:ext>
            </a:extLst>
          </p:cNvPr>
          <p:cNvSpPr txBox="1"/>
          <p:nvPr/>
        </p:nvSpPr>
        <p:spPr>
          <a:xfrm>
            <a:off x="1136576" y="4149080"/>
            <a:ext cx="79208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注意事項：</a:t>
            </a:r>
            <a:endParaRPr lang="en-US" altLang="ja-JP" sz="2400" dirty="0">
              <a:solidFill>
                <a:prstClr val="black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本演習様式集は</a:t>
            </a:r>
            <a:r>
              <a:rPr lang="ja-JP" altLang="en-US" sz="2400" b="1" u="sng" dirty="0">
                <a:solidFill>
                  <a:prstClr val="black"/>
                </a:solidFill>
                <a:latin typeface="+mn-ea"/>
              </a:rPr>
              <a:t>集合研修最終日まで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活用しますので、資料として持参して下さい。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6D6DED0-C9F7-6C76-9288-AA4BB1528E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112" y="5516312"/>
            <a:ext cx="3544923" cy="100995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5CDDE5E-9102-1DBD-3B18-1DDFF30EE9C2}"/>
              </a:ext>
            </a:extLst>
          </p:cNvPr>
          <p:cNvSpPr txBox="1">
            <a:spLocks/>
          </p:cNvSpPr>
          <p:nvPr/>
        </p:nvSpPr>
        <p:spPr>
          <a:xfrm>
            <a:off x="8049344" y="212450"/>
            <a:ext cx="1676545" cy="63754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  <a:ea typeface="+mn-ea"/>
              </a:rPr>
              <a:t>日目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408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865C921-1EE1-0859-63FE-E54DA50BC083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0787EC-29E6-4691-9DF2-488B1D43F2B8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アセスメント面接（主訴～生活意向の把握にむけて）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5A09356-CB2A-06EE-B014-5BA298C4D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544956"/>
              </p:ext>
            </p:extLst>
          </p:nvPr>
        </p:nvGraphicFramePr>
        <p:xfrm>
          <a:off x="272663" y="1286458"/>
          <a:ext cx="9404187" cy="4775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187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4775651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メモ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F2D664-FCC6-E7D3-2535-F4E538C3CBEE}"/>
              </a:ext>
            </a:extLst>
          </p:cNvPr>
          <p:cNvSpPr txBox="1"/>
          <p:nvPr/>
        </p:nvSpPr>
        <p:spPr>
          <a:xfrm>
            <a:off x="200472" y="893696"/>
            <a:ext cx="93434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担当の介護支援専門員になったつもりで、本人や妻の様子を観察しながら、情報収集を行って下さい。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290309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865C921-1EE1-0859-63FE-E54DA50BC083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習５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F24D23A-6B7F-22FB-250E-187FACD28203}"/>
              </a:ext>
            </a:extLst>
          </p:cNvPr>
          <p:cNvSpPr txBox="1"/>
          <p:nvPr/>
        </p:nvSpPr>
        <p:spPr>
          <a:xfrm>
            <a:off x="270694" y="855323"/>
            <a:ext cx="93540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面接から把握できたこと、気づいたこと・気になったことを記入して下さい。　</a:t>
            </a:r>
            <a:endParaRPr kumimoji="0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/>
            <a:r>
              <a:rPr kumimoji="0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グループワークで気づいたことも適宜加えて下さい。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D84F981-F832-E04D-7001-CF889533B948}"/>
              </a:ext>
            </a:extLst>
          </p:cNvPr>
          <p:cNvSpPr/>
          <p:nvPr/>
        </p:nvSpPr>
        <p:spPr>
          <a:xfrm>
            <a:off x="281272" y="1454625"/>
            <a:ext cx="9343456" cy="47375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●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長野勇さん</a:t>
            </a:r>
            <a:r>
              <a:rPr kumimoji="1"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の人となり</a:t>
            </a:r>
            <a:r>
              <a:rPr kumimoji="1"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（性格、価値観、拘り、家族との関係性、生きがい、拠り所、思い　など）</a:t>
            </a:r>
            <a:endParaRPr kumimoji="1"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●</a:t>
            </a:r>
            <a:r>
              <a:rPr kumimoji="1"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現在の暮らし</a:t>
            </a:r>
            <a:r>
              <a:rPr kumimoji="1"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（健康状態、日常の過ごし方、日課や役割、楽しみ、生きがい、生活上の支障、困り事　など）</a:t>
            </a:r>
            <a:endParaRPr kumimoji="1"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●要介護状態になる前の暮らし</a:t>
            </a:r>
            <a:r>
              <a:rPr kumimoji="1"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（日課・家庭での役割・社会的活躍・地域との繋がり・趣味・生きがい　など）</a:t>
            </a: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598BE5-B743-47AB-E352-9241502D675A}"/>
              </a:ext>
            </a:extLst>
          </p:cNvPr>
          <p:cNvSpPr txBox="1"/>
          <p:nvPr/>
        </p:nvSpPr>
        <p:spPr>
          <a:xfrm>
            <a:off x="272663" y="6192171"/>
            <a:ext cx="87059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「正解は何か？」と考えるのではなく、「可能性」（こうかな？こうかもしれない？）を考えることを大事にして下さい。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665F8D-8AF2-102C-DBE0-29CD0B52C9FE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アセスメント面接（主訴～生活意向の把握にむけて）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83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>
            <a:extLst>
              <a:ext uri="{FF2B5EF4-FFF2-40B4-BE49-F238E27FC236}">
                <a16:creationId xmlns:a16="http://schemas.microsoft.com/office/drawing/2014/main" id="{E2091094-C76A-3E2D-78B5-B9C264266A8B}"/>
              </a:ext>
            </a:extLst>
          </p:cNvPr>
          <p:cNvSpPr/>
          <p:nvPr/>
        </p:nvSpPr>
        <p:spPr>
          <a:xfrm>
            <a:off x="5225547" y="1552294"/>
            <a:ext cx="4659674" cy="41845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ADAF80D9-03B6-A840-C4C0-D78F38B7C16E}"/>
              </a:ext>
            </a:extLst>
          </p:cNvPr>
          <p:cNvSpPr/>
          <p:nvPr/>
        </p:nvSpPr>
        <p:spPr>
          <a:xfrm>
            <a:off x="430488" y="1230627"/>
            <a:ext cx="5691275" cy="4767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C68D29-5A29-31DC-BA35-F3E76DB99620}"/>
              </a:ext>
            </a:extLst>
          </p:cNvPr>
          <p:cNvSpPr txBox="1"/>
          <p:nvPr/>
        </p:nvSpPr>
        <p:spPr>
          <a:xfrm>
            <a:off x="293896" y="602088"/>
            <a:ext cx="934345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“自分らしく暮らせていない“現在の</a:t>
            </a: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勇さんや和子さん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の「困りごと」と「そう捉えた背景」を、</a:t>
            </a:r>
            <a:r>
              <a:rPr kumimoji="0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様々な角度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から考察して下さい。　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つの枠に捉われずで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きるだけ色々な角度から考察して下さい。　グループワークで気づいたことも適宜加えて下さい。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F06753-2AB2-6A1C-D4FF-FFF9A8452819}"/>
              </a:ext>
            </a:extLst>
          </p:cNvPr>
          <p:cNvSpPr txBox="1"/>
          <p:nvPr/>
        </p:nvSpPr>
        <p:spPr>
          <a:xfrm>
            <a:off x="293896" y="6093296"/>
            <a:ext cx="9275217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「正解は何か？」と考えるのではなく、「可能性」（こうかな？こうかもしれない？）を考えることを大事にして下さい。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FFF50B29-AA32-E0E0-39A4-AD5D72FC845B}"/>
              </a:ext>
            </a:extLst>
          </p:cNvPr>
          <p:cNvSpPr/>
          <p:nvPr/>
        </p:nvSpPr>
        <p:spPr>
          <a:xfrm>
            <a:off x="74067" y="3514669"/>
            <a:ext cx="3114063" cy="2289651"/>
          </a:xfrm>
          <a:prstGeom prst="roundRect">
            <a:avLst>
              <a:gd name="adj" fmla="val 10993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23F3984-AE65-E5B2-E4F0-C3D33E40BDAE}"/>
              </a:ext>
            </a:extLst>
          </p:cNvPr>
          <p:cNvSpPr/>
          <p:nvPr/>
        </p:nvSpPr>
        <p:spPr>
          <a:xfrm>
            <a:off x="3188130" y="3527637"/>
            <a:ext cx="3052598" cy="2263714"/>
          </a:xfrm>
          <a:prstGeom prst="roundRect">
            <a:avLst>
              <a:gd name="adj" fmla="val 11319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93ED6C15-4F10-CBBD-24CC-F760525F6D45}"/>
              </a:ext>
            </a:extLst>
          </p:cNvPr>
          <p:cNvSpPr/>
          <p:nvPr/>
        </p:nvSpPr>
        <p:spPr>
          <a:xfrm>
            <a:off x="1767742" y="1192716"/>
            <a:ext cx="3114064" cy="2321953"/>
          </a:xfrm>
          <a:prstGeom prst="roundRect">
            <a:avLst>
              <a:gd name="adj" fmla="val 8724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E796937-5E0F-F48C-9AD3-380D124649D6}"/>
              </a:ext>
            </a:extLst>
          </p:cNvPr>
          <p:cNvSpPr/>
          <p:nvPr/>
        </p:nvSpPr>
        <p:spPr>
          <a:xfrm>
            <a:off x="1929233" y="3064912"/>
            <a:ext cx="2736303" cy="869874"/>
          </a:xfrm>
          <a:prstGeom prst="roundRect">
            <a:avLst>
              <a:gd name="adj" fmla="val 1778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勇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さんの困りごと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（自分らしく暮らせていない）</a:t>
            </a:r>
          </a:p>
        </p:txBody>
      </p:sp>
      <p:sp>
        <p:nvSpPr>
          <p:cNvPr id="19" name="テキスト ボックス 1">
            <a:extLst>
              <a:ext uri="{FF2B5EF4-FFF2-40B4-BE49-F238E27FC236}">
                <a16:creationId xmlns:a16="http://schemas.microsoft.com/office/drawing/2014/main" id="{187E310A-AC30-3BBD-5CC6-DE7089AB4F04}"/>
              </a:ext>
            </a:extLst>
          </p:cNvPr>
          <p:cNvSpPr txBox="1"/>
          <p:nvPr/>
        </p:nvSpPr>
        <p:spPr>
          <a:xfrm>
            <a:off x="1991586" y="1307929"/>
            <a:ext cx="2641163" cy="410235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209" tIns="43104" rIns="86209" bIns="431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62049" rtl="0" eaLnBrk="1" fontAlgn="auto" latinLnBrk="0" hangingPunct="1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身体（健康・活動）面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D4218EB-090F-29B5-EF8A-EEFEEA4A627D}"/>
              </a:ext>
            </a:extLst>
          </p:cNvPr>
          <p:cNvSpPr txBox="1"/>
          <p:nvPr/>
        </p:nvSpPr>
        <p:spPr>
          <a:xfrm>
            <a:off x="18672" y="3556446"/>
            <a:ext cx="2641163" cy="410235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209" tIns="43104" rIns="86209" bIns="431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62049" rtl="0" eaLnBrk="1" fontAlgn="auto" latinLnBrk="0" hangingPunct="1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心理面</a:t>
            </a:r>
          </a:p>
        </p:txBody>
      </p:sp>
      <p:sp>
        <p:nvSpPr>
          <p:cNvPr id="26" name="テキスト ボックス 1">
            <a:extLst>
              <a:ext uri="{FF2B5EF4-FFF2-40B4-BE49-F238E27FC236}">
                <a16:creationId xmlns:a16="http://schemas.microsoft.com/office/drawing/2014/main" id="{EBBBD406-ED83-E907-2138-53636A090D36}"/>
              </a:ext>
            </a:extLst>
          </p:cNvPr>
          <p:cNvSpPr txBox="1"/>
          <p:nvPr/>
        </p:nvSpPr>
        <p:spPr>
          <a:xfrm>
            <a:off x="3521763" y="3570648"/>
            <a:ext cx="1977298" cy="410235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209" tIns="43104" rIns="86209" bIns="431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862049" rtl="0" eaLnBrk="1" fontAlgn="auto" latinLnBrk="0" hangingPunct="1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環境・社会面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FD3CD9B0-A134-FA24-57EF-D3A25BB51940}"/>
              </a:ext>
            </a:extLst>
          </p:cNvPr>
          <p:cNvSpPr/>
          <p:nvPr/>
        </p:nvSpPr>
        <p:spPr>
          <a:xfrm>
            <a:off x="6566835" y="1503491"/>
            <a:ext cx="1928696" cy="635871"/>
          </a:xfrm>
          <a:prstGeom prst="roundRect">
            <a:avLst>
              <a:gd name="adj" fmla="val 1778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和子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さんの困りごと（心配事）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9B4970B-E243-2897-FEF6-D5C54BBC133C}"/>
              </a:ext>
            </a:extLst>
          </p:cNvPr>
          <p:cNvSpPr/>
          <p:nvPr/>
        </p:nvSpPr>
        <p:spPr>
          <a:xfrm>
            <a:off x="285287" y="164323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FB7551-70AD-C704-2CEB-C869269FA326}"/>
              </a:ext>
            </a:extLst>
          </p:cNvPr>
          <p:cNvSpPr txBox="1"/>
          <p:nvPr/>
        </p:nvSpPr>
        <p:spPr>
          <a:xfrm>
            <a:off x="1437232" y="69949"/>
            <a:ext cx="7920880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言動の背景を探る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61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C68D29-5A29-31DC-BA35-F3E76DB99620}"/>
              </a:ext>
            </a:extLst>
          </p:cNvPr>
          <p:cNvSpPr txBox="1"/>
          <p:nvPr/>
        </p:nvSpPr>
        <p:spPr>
          <a:xfrm>
            <a:off x="224257" y="847755"/>
            <a:ext cx="948771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勇さんは「本当はどうしたいのか」、本人が望む暮らしとそう捉えた理由を、</a:t>
            </a:r>
            <a:r>
              <a:rPr kumimoji="0"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本人の目線に立って推察</a:t>
            </a: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して下さい。　</a:t>
            </a:r>
            <a:endParaRPr kumimoji="0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/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つの枠に捉われず色々な角度から考察して下さい。グループワークで気づいたことも適宜加えて下さい。</a:t>
            </a:r>
            <a:endParaRPr kumimoji="0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F06753-2AB2-6A1C-D4FF-FFF9A8452819}"/>
              </a:ext>
            </a:extLst>
          </p:cNvPr>
          <p:cNvSpPr txBox="1"/>
          <p:nvPr/>
        </p:nvSpPr>
        <p:spPr>
          <a:xfrm>
            <a:off x="269583" y="6286545"/>
            <a:ext cx="870598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「正解は何か？」と考えるのではなく、「可能性」（こうかな？こうかもしれない？）を考えることを大事にして下さい。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E45673F-90E6-EED8-2733-C5A5E54759B0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7935711-56F8-9961-4769-531AA65CF83A}"/>
              </a:ext>
            </a:extLst>
          </p:cNvPr>
          <p:cNvSpPr txBox="1"/>
          <p:nvPr/>
        </p:nvSpPr>
        <p:spPr>
          <a:xfrm>
            <a:off x="1416933" y="294456"/>
            <a:ext cx="8314375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望む暮らしを共感的に理解する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38A55574-FA4D-9056-C975-4C9B2B224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577569"/>
              </p:ext>
            </p:extLst>
          </p:nvPr>
        </p:nvGraphicFramePr>
        <p:xfrm>
          <a:off x="269583" y="1410733"/>
          <a:ext cx="9504000" cy="48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000">
                  <a:extLst>
                    <a:ext uri="{9D8B030D-6E8A-4147-A177-3AD203B41FA5}">
                      <a16:colId xmlns:a16="http://schemas.microsoft.com/office/drawing/2014/main" val="1482781369"/>
                    </a:ext>
                  </a:extLst>
                </a:gridCol>
                <a:gridCol w="4752000">
                  <a:extLst>
                    <a:ext uri="{9D8B030D-6E8A-4147-A177-3AD203B41FA5}">
                      <a16:colId xmlns:a16="http://schemas.microsoft.com/office/drawing/2014/main" val="3211168721"/>
                    </a:ext>
                  </a:extLst>
                </a:gridCol>
              </a:tblGrid>
              <a:tr h="24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日課や日常（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日や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ヶ月）の過ごし方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家族などとの繋がりや家庭での役割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27231"/>
                  </a:ext>
                </a:extLst>
              </a:tr>
              <a:tr h="2412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趣味や生きがい、拘り、拠り所などとの繋がり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仲間や地域、社会などとの繋がりや役割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50665"/>
                  </a:ext>
                </a:extLst>
              </a:tr>
            </a:tbl>
          </a:graphicData>
        </a:graphic>
      </p:graphicFrame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652C4C3-FD7E-B5A8-EB29-DA6C6F7A7564}"/>
              </a:ext>
            </a:extLst>
          </p:cNvPr>
          <p:cNvSpPr/>
          <p:nvPr/>
        </p:nvSpPr>
        <p:spPr>
          <a:xfrm>
            <a:off x="3700984" y="3429000"/>
            <a:ext cx="2504031" cy="621149"/>
          </a:xfrm>
          <a:prstGeom prst="roundRect">
            <a:avLst>
              <a:gd name="adj" fmla="val 1778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私が本来ありたい姿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（自分らしく暮らせている）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04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C68D29-5A29-31DC-BA35-F3E76DB99620}"/>
              </a:ext>
            </a:extLst>
          </p:cNvPr>
          <p:cNvSpPr txBox="1"/>
          <p:nvPr/>
        </p:nvSpPr>
        <p:spPr>
          <a:xfrm>
            <a:off x="223704" y="588517"/>
            <a:ext cx="934345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勇さんが望む暮らしを実現するために、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大事にしていきたいストレングス（力や</a:t>
            </a:r>
            <a:r>
              <a:rPr kumimoji="0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可能性）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を考察して下さい。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つの枠に捉われず色々な角度から考察して下さい。グループワークで気づいたことも適宜加えて下さい。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6" name="グラフィックス 5" descr="警告 単色塗りつぶし">
            <a:extLst>
              <a:ext uri="{FF2B5EF4-FFF2-40B4-BE49-F238E27FC236}">
                <a16:creationId xmlns:a16="http://schemas.microsoft.com/office/drawing/2014/main" id="{EA0AEBD9-3CAB-7467-E595-A43C9D9586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0855" y="6128104"/>
            <a:ext cx="256587" cy="282757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F06753-2AB2-6A1C-D4FF-FFF9A8452819}"/>
              </a:ext>
            </a:extLst>
          </p:cNvPr>
          <p:cNvSpPr txBox="1"/>
          <p:nvPr/>
        </p:nvSpPr>
        <p:spPr>
          <a:xfrm>
            <a:off x="552071" y="6174376"/>
            <a:ext cx="9000998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介護支援専門員の見方・捉え方によって、本人の力や可能性の見え方（発見）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0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変わってきます。リフレーミングの視点を大事にして下さい。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4C231B2B-B379-9B94-1C82-A572B993A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7100"/>
              </p:ext>
            </p:extLst>
          </p:nvPr>
        </p:nvGraphicFramePr>
        <p:xfrm>
          <a:off x="223704" y="1111737"/>
          <a:ext cx="9528304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000">
                  <a:extLst>
                    <a:ext uri="{9D8B030D-6E8A-4147-A177-3AD203B41FA5}">
                      <a16:colId xmlns:a16="http://schemas.microsoft.com/office/drawing/2014/main" val="3730462835"/>
                    </a:ext>
                  </a:extLst>
                </a:gridCol>
                <a:gridCol w="3312000">
                  <a:extLst>
                    <a:ext uri="{9D8B030D-6E8A-4147-A177-3AD203B41FA5}">
                      <a16:colId xmlns:a16="http://schemas.microsoft.com/office/drawing/2014/main" val="76552922"/>
                    </a:ext>
                  </a:extLst>
                </a:gridCol>
                <a:gridCol w="2904304">
                  <a:extLst>
                    <a:ext uri="{9D8B030D-6E8A-4147-A177-3AD203B41FA5}">
                      <a16:colId xmlns:a16="http://schemas.microsoft.com/office/drawing/2014/main" val="3839425716"/>
                    </a:ext>
                  </a:extLst>
                </a:gridCol>
              </a:tblGrid>
              <a:tr h="24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健康・身体面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活動面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927273"/>
                  </a:ext>
                </a:extLst>
              </a:tr>
              <a:tr h="24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心理面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環境・社会面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388505"/>
                  </a:ext>
                </a:extLst>
              </a:tr>
            </a:tbl>
          </a:graphicData>
        </a:graphic>
      </p:graphicFrame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DC6F26F0-D434-51F3-9831-C19732E80F7D}"/>
              </a:ext>
            </a:extLst>
          </p:cNvPr>
          <p:cNvSpPr/>
          <p:nvPr/>
        </p:nvSpPr>
        <p:spPr>
          <a:xfrm>
            <a:off x="2286896" y="3406170"/>
            <a:ext cx="2232247" cy="503707"/>
          </a:xfrm>
          <a:prstGeom prst="roundRect">
            <a:avLst>
              <a:gd name="adj" fmla="val 132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本人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の情報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（力や可能性）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94F3B105-EDF6-5606-880B-111145EEC190}"/>
              </a:ext>
            </a:extLst>
          </p:cNvPr>
          <p:cNvSpPr/>
          <p:nvPr/>
        </p:nvSpPr>
        <p:spPr>
          <a:xfrm>
            <a:off x="7199700" y="980728"/>
            <a:ext cx="2353369" cy="553082"/>
          </a:xfrm>
          <a:prstGeom prst="roundRect">
            <a:avLst>
              <a:gd name="adj" fmla="val 13634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勇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さんを取り巻く環境の力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（家族・地域・社会など）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152300B-05B2-DD3B-6238-07FACB5ABB79}"/>
              </a:ext>
            </a:extLst>
          </p:cNvPr>
          <p:cNvSpPr/>
          <p:nvPr/>
        </p:nvSpPr>
        <p:spPr>
          <a:xfrm>
            <a:off x="270855" y="149977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A095F9-9EAA-2D07-619E-5FAA43C5B440}"/>
              </a:ext>
            </a:extLst>
          </p:cNvPr>
          <p:cNvSpPr txBox="1"/>
          <p:nvPr/>
        </p:nvSpPr>
        <p:spPr>
          <a:xfrm>
            <a:off x="1415125" y="55603"/>
            <a:ext cx="8314375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③ストレングスを見出す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969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C68D29-5A29-31DC-BA35-F3E76DB99620}"/>
              </a:ext>
            </a:extLst>
          </p:cNvPr>
          <p:cNvSpPr txBox="1"/>
          <p:nvPr/>
        </p:nvSpPr>
        <p:spPr>
          <a:xfrm>
            <a:off x="225513" y="861097"/>
            <a:ext cx="93434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担当介護支援専門員として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、勇</a:t>
            </a:r>
            <a:r>
              <a:rPr kumimoji="0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さんを紹介するとしたら、どのように紹介するか？</a:t>
            </a:r>
            <a:endParaRPr kumimoji="0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「私（介護支援専門員）は、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勇</a:t>
            </a:r>
            <a:r>
              <a:rPr kumimoji="0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さんをこう理解しました」という視点で、演習６～</a:t>
            </a:r>
            <a:r>
              <a:rPr kumimoji="0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8</a:t>
            </a:r>
            <a:r>
              <a:rPr kumimoji="0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で得た情報を□の中に整理して下さい。</a:t>
            </a:r>
            <a:endParaRPr kumimoji="0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F06753-2AB2-6A1C-D4FF-FFF9A8452819}"/>
              </a:ext>
            </a:extLst>
          </p:cNvPr>
          <p:cNvSpPr txBox="1"/>
          <p:nvPr/>
        </p:nvSpPr>
        <p:spPr>
          <a:xfrm>
            <a:off x="217755" y="6384151"/>
            <a:ext cx="870598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文章を作る必要はありません。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152300B-05B2-DD3B-6238-07FACB5ABB79}"/>
              </a:ext>
            </a:extLst>
          </p:cNvPr>
          <p:cNvSpPr/>
          <p:nvPr/>
        </p:nvSpPr>
        <p:spPr>
          <a:xfrm>
            <a:off x="272663" y="388830"/>
            <a:ext cx="1151945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演習９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A095F9-9EAA-2D07-619E-5FAA43C5B440}"/>
              </a:ext>
            </a:extLst>
          </p:cNvPr>
          <p:cNvSpPr txBox="1"/>
          <p:nvPr/>
        </p:nvSpPr>
        <p:spPr>
          <a:xfrm>
            <a:off x="1568624" y="269694"/>
            <a:ext cx="7790714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まとめ（介護支援専門員は、利用者のことを理解して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…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　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CCFCBB5-2056-C68F-66E3-434F2449A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363391"/>
              </p:ext>
            </p:extLst>
          </p:nvPr>
        </p:nvGraphicFramePr>
        <p:xfrm>
          <a:off x="225513" y="1436234"/>
          <a:ext cx="9496264" cy="48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772">
                  <a:extLst>
                    <a:ext uri="{9D8B030D-6E8A-4147-A177-3AD203B41FA5}">
                      <a16:colId xmlns:a16="http://schemas.microsoft.com/office/drawing/2014/main" val="3750644803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22023609"/>
                    </a:ext>
                  </a:extLst>
                </a:gridCol>
                <a:gridCol w="3163956">
                  <a:extLst>
                    <a:ext uri="{9D8B030D-6E8A-4147-A177-3AD203B41FA5}">
                      <a16:colId xmlns:a16="http://schemas.microsoft.com/office/drawing/2014/main" val="4080218057"/>
                    </a:ext>
                  </a:extLst>
                </a:gridCol>
              </a:tblGrid>
              <a:tr h="122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勇さんは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（勇さんの人となり・これまでの暮らし方・大切な関係との繋がりや役割など）</a:t>
                      </a:r>
                      <a:endParaRPr kumimoji="1" lang="en-US" altLang="ja-JP" sz="1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42009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いまは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（要介護状態になった理由、本人の困り事、喪失、不安や不満など）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な困り事や不安を抱えているが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28190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本当は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（本来ありたい暮らし、したいこと、できるようになりたいこと、希望や予定など）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な暮らしがしたい思いがあって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0562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そこに向かって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（本人の力や可能性、自覚していない力、頼れる・支えてくれる周囲の力など）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な力や可能性を持っている人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290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700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EA70B05-18FA-4FEA-84E6-27AFC1EEC7EA}"/>
              </a:ext>
            </a:extLst>
          </p:cNvPr>
          <p:cNvSpPr/>
          <p:nvPr/>
        </p:nvSpPr>
        <p:spPr>
          <a:xfrm rot="10800000">
            <a:off x="6226132" y="5990523"/>
            <a:ext cx="2681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memo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：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096EC17-8521-4E9E-8920-AF8BBB15BC95}"/>
              </a:ext>
            </a:extLst>
          </p:cNvPr>
          <p:cNvCxnSpPr/>
          <p:nvPr/>
        </p:nvCxnSpPr>
        <p:spPr>
          <a:xfrm>
            <a:off x="776536" y="62068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C2B02167-632B-4DCB-ADE9-F73C18862C54}"/>
              </a:ext>
            </a:extLst>
          </p:cNvPr>
          <p:cNvCxnSpPr/>
          <p:nvPr/>
        </p:nvCxnSpPr>
        <p:spPr>
          <a:xfrm>
            <a:off x="776536" y="98072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D9F14DE-B12E-4DE8-83B7-AC4125BBFD00}"/>
              </a:ext>
            </a:extLst>
          </p:cNvPr>
          <p:cNvCxnSpPr/>
          <p:nvPr/>
        </p:nvCxnSpPr>
        <p:spPr>
          <a:xfrm>
            <a:off x="776536" y="134076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7E465F-6C6B-4E6F-95DE-8D48220CE92C}"/>
              </a:ext>
            </a:extLst>
          </p:cNvPr>
          <p:cNvCxnSpPr/>
          <p:nvPr/>
        </p:nvCxnSpPr>
        <p:spPr>
          <a:xfrm>
            <a:off x="776536" y="170080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D3091CE-9017-4AA7-A997-778BA937F8FA}"/>
              </a:ext>
            </a:extLst>
          </p:cNvPr>
          <p:cNvCxnSpPr/>
          <p:nvPr/>
        </p:nvCxnSpPr>
        <p:spPr>
          <a:xfrm>
            <a:off x="776536" y="206084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6D71447-FC2A-4D90-9A8C-DF5E32FBB096}"/>
              </a:ext>
            </a:extLst>
          </p:cNvPr>
          <p:cNvCxnSpPr/>
          <p:nvPr/>
        </p:nvCxnSpPr>
        <p:spPr>
          <a:xfrm>
            <a:off x="776536" y="242088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22B3AB7-3337-4581-BF99-E2B5BDA04CDF}"/>
              </a:ext>
            </a:extLst>
          </p:cNvPr>
          <p:cNvCxnSpPr/>
          <p:nvPr/>
        </p:nvCxnSpPr>
        <p:spPr>
          <a:xfrm>
            <a:off x="776536" y="278092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764D67E1-9ABE-437E-BA06-90C4D5342351}"/>
              </a:ext>
            </a:extLst>
          </p:cNvPr>
          <p:cNvCxnSpPr/>
          <p:nvPr/>
        </p:nvCxnSpPr>
        <p:spPr>
          <a:xfrm>
            <a:off x="776536" y="314096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8C37FB6-DE95-438D-9E2E-567578C793CD}"/>
              </a:ext>
            </a:extLst>
          </p:cNvPr>
          <p:cNvCxnSpPr/>
          <p:nvPr/>
        </p:nvCxnSpPr>
        <p:spPr>
          <a:xfrm>
            <a:off x="776536" y="350100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FDA1CF7-2339-4A9F-AD74-1F00E681EDEF}"/>
              </a:ext>
            </a:extLst>
          </p:cNvPr>
          <p:cNvCxnSpPr/>
          <p:nvPr/>
        </p:nvCxnSpPr>
        <p:spPr>
          <a:xfrm>
            <a:off x="776536" y="386104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CE858BE-3FBA-4DDE-905A-94A5B3E47C0E}"/>
              </a:ext>
            </a:extLst>
          </p:cNvPr>
          <p:cNvCxnSpPr/>
          <p:nvPr/>
        </p:nvCxnSpPr>
        <p:spPr>
          <a:xfrm>
            <a:off x="776536" y="422108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8117F8E-6F56-4FBF-BBEF-DC78033BFE80}"/>
              </a:ext>
            </a:extLst>
          </p:cNvPr>
          <p:cNvCxnSpPr/>
          <p:nvPr/>
        </p:nvCxnSpPr>
        <p:spPr>
          <a:xfrm>
            <a:off x="776536" y="458112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D2546D9-39D0-4310-8B18-AA2ADF52371F}"/>
              </a:ext>
            </a:extLst>
          </p:cNvPr>
          <p:cNvCxnSpPr/>
          <p:nvPr/>
        </p:nvCxnSpPr>
        <p:spPr>
          <a:xfrm>
            <a:off x="776536" y="494116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6DCB81F-FFB9-4135-8465-92656E2CD971}"/>
              </a:ext>
            </a:extLst>
          </p:cNvPr>
          <p:cNvCxnSpPr/>
          <p:nvPr/>
        </p:nvCxnSpPr>
        <p:spPr>
          <a:xfrm>
            <a:off x="776536" y="530120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25E103B-99B8-46AC-8DB9-B61B6DE97782}"/>
              </a:ext>
            </a:extLst>
          </p:cNvPr>
          <p:cNvCxnSpPr/>
          <p:nvPr/>
        </p:nvCxnSpPr>
        <p:spPr>
          <a:xfrm>
            <a:off x="776536" y="5661248"/>
            <a:ext cx="81369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26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29A3E0-DADE-3D30-E6E5-401DA773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BD90A-6234-8153-000F-9A444BFCC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54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CEA0F9-969C-347D-EE7E-3F3370511BC2}"/>
              </a:ext>
            </a:extLst>
          </p:cNvPr>
          <p:cNvSpPr/>
          <p:nvPr/>
        </p:nvSpPr>
        <p:spPr>
          <a:xfrm>
            <a:off x="145281" y="1294718"/>
            <a:ext cx="9632255" cy="43665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メモ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87B83B-3014-001B-16BD-E77D87F4246E}"/>
              </a:ext>
            </a:extLst>
          </p:cNvPr>
          <p:cNvSpPr txBox="1"/>
          <p:nvPr/>
        </p:nvSpPr>
        <p:spPr>
          <a:xfrm>
            <a:off x="145281" y="897598"/>
            <a:ext cx="6260042" cy="37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●グループディスカッション（自己紹介も兼ねて）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71AA2-97C4-A93C-5B70-5B765ABD79DF}"/>
              </a:ext>
            </a:extLst>
          </p:cNvPr>
          <p:cNvSpPr txBox="1"/>
          <p:nvPr/>
        </p:nvSpPr>
        <p:spPr>
          <a:xfrm>
            <a:off x="324668" y="5698792"/>
            <a:ext cx="92734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「正しい答え」を求める演習ではありません。自分が感じたことを言語化して伝え、メンバーの意見を聞き「気づくこと」「学ぶこと」を大事にして下さい。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F09D6DD-4209-2736-C10B-CDE4F3295799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 習</a:t>
            </a:r>
            <a:r>
              <a:rPr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595C31D-95FA-EE92-B254-B5C04D3BFBC3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介護支援専門員って何をする人か？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04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CEA0F9-969C-347D-EE7E-3F3370511BC2}"/>
              </a:ext>
            </a:extLst>
          </p:cNvPr>
          <p:cNvSpPr/>
          <p:nvPr/>
        </p:nvSpPr>
        <p:spPr>
          <a:xfrm>
            <a:off x="136872" y="1196752"/>
            <a:ext cx="9632255" cy="43665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メモ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87B83B-3014-001B-16BD-E77D87F4246E}"/>
              </a:ext>
            </a:extLst>
          </p:cNvPr>
          <p:cNvSpPr txBox="1"/>
          <p:nvPr/>
        </p:nvSpPr>
        <p:spPr>
          <a:xfrm>
            <a:off x="136872" y="799632"/>
            <a:ext cx="6260042" cy="37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●グループディスカッション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71AA2-97C4-A93C-5B70-5B765ABD79DF}"/>
              </a:ext>
            </a:extLst>
          </p:cNvPr>
          <p:cNvSpPr txBox="1"/>
          <p:nvPr/>
        </p:nvSpPr>
        <p:spPr>
          <a:xfrm>
            <a:off x="272663" y="5714475"/>
            <a:ext cx="92734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「正しい答え」を求める演習ではありません。自分が感じたことを言語化して伝え、メンバーの意見を聞き「気づくこと」「学ぶこと」を大事にして下さい。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1548250-76E0-A680-42F7-640AE6C8115E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 習２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033651D-E63B-ADC2-9B75-E26432CB8ECD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私たちが支援する対象者は、どんな人か？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54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960E904-DDFA-7C9C-47C5-BCBB97A03792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 習３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C453C3-A8F2-F104-C9CC-0A57267BF437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相談援助の基本①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87B83B-3014-001B-16BD-E77D87F4246E}"/>
              </a:ext>
            </a:extLst>
          </p:cNvPr>
          <p:cNvSpPr txBox="1"/>
          <p:nvPr/>
        </p:nvSpPr>
        <p:spPr>
          <a:xfrm>
            <a:off x="126913" y="806223"/>
            <a:ext cx="6260042" cy="37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初回訪問の面接場面をみて気づいたこと、気になったことを記入して下さい。</a:t>
            </a:r>
            <a:endParaRPr kumimoji="0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71AA2-97C4-A93C-5B70-5B765ABD79DF}"/>
              </a:ext>
            </a:extLst>
          </p:cNvPr>
          <p:cNvSpPr txBox="1"/>
          <p:nvPr/>
        </p:nvSpPr>
        <p:spPr>
          <a:xfrm>
            <a:off x="126913" y="6199467"/>
            <a:ext cx="9750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「正しい答え」を求める演習ではありません。自分が感じたことを言語化して伝え、メンバーの意見を聞くことで「気づくこと」「学ぶこと」を大事にして下さい。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B3C4C23-0AB2-CBD2-9AF8-64D54166C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6004"/>
              </p:ext>
            </p:extLst>
          </p:nvPr>
        </p:nvGraphicFramePr>
        <p:xfrm>
          <a:off x="239087" y="1185949"/>
          <a:ext cx="9540000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000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●どんな面接であったか（結果とそう思った理由）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●気になったこと（良かった点や悪かった点）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8937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●グループワークで気づいたこと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56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897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960E904-DDFA-7C9C-47C5-BCBB97A03792}"/>
              </a:ext>
            </a:extLst>
          </p:cNvPr>
          <p:cNvSpPr/>
          <p:nvPr/>
        </p:nvSpPr>
        <p:spPr>
          <a:xfrm>
            <a:off x="267555" y="255617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 習３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C453C3-A8F2-F104-C9CC-0A57267BF437}"/>
              </a:ext>
            </a:extLst>
          </p:cNvPr>
          <p:cNvSpPr txBox="1"/>
          <p:nvPr/>
        </p:nvSpPr>
        <p:spPr>
          <a:xfrm>
            <a:off x="1419500" y="161243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相談援助の基本②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87B83B-3014-001B-16BD-E77D87F4246E}"/>
              </a:ext>
            </a:extLst>
          </p:cNvPr>
          <p:cNvSpPr txBox="1"/>
          <p:nvPr/>
        </p:nvSpPr>
        <p:spPr>
          <a:xfrm>
            <a:off x="121804" y="673010"/>
            <a:ext cx="8210463" cy="37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【scene</a:t>
            </a:r>
            <a:r>
              <a:rPr kumimoji="0" lang="ja-JP" alt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0"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をみて気づいたこと、気になったことを記入して下さい。</a:t>
            </a:r>
            <a:endParaRPr kumimoji="0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71AA2-97C4-A93C-5B70-5B765ABD79DF}"/>
              </a:ext>
            </a:extLst>
          </p:cNvPr>
          <p:cNvSpPr txBox="1"/>
          <p:nvPr/>
        </p:nvSpPr>
        <p:spPr>
          <a:xfrm>
            <a:off x="121805" y="6066254"/>
            <a:ext cx="9750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「正しい答え」を求める演習ではありません。自分が感じたことを言語化して伝え、メンバーの意見を聞くことで「気づくこと」「学ぶこと」を大事にして下さい。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B3C4C23-0AB2-CBD2-9AF8-64D54166C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284065"/>
              </p:ext>
            </p:extLst>
          </p:nvPr>
        </p:nvGraphicFramePr>
        <p:xfrm>
          <a:off x="233979" y="1052736"/>
          <a:ext cx="9540000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000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●どんな面接であったか（結果とそう思った理由）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●気になったこと（良かった点や悪かった点）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8937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●グループワークで気づいたこと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56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33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960E904-DDFA-7C9C-47C5-BCBB97A03792}"/>
              </a:ext>
            </a:extLst>
          </p:cNvPr>
          <p:cNvSpPr/>
          <p:nvPr/>
        </p:nvSpPr>
        <p:spPr>
          <a:xfrm>
            <a:off x="272663" y="388830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 習３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C453C3-A8F2-F104-C9CC-0A57267BF437}"/>
              </a:ext>
            </a:extLst>
          </p:cNvPr>
          <p:cNvSpPr txBox="1"/>
          <p:nvPr/>
        </p:nvSpPr>
        <p:spPr>
          <a:xfrm>
            <a:off x="1424608" y="294456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相談援助の基本③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87B83B-3014-001B-16BD-E77D87F4246E}"/>
              </a:ext>
            </a:extLst>
          </p:cNvPr>
          <p:cNvSpPr txBox="1"/>
          <p:nvPr/>
        </p:nvSpPr>
        <p:spPr>
          <a:xfrm>
            <a:off x="126912" y="806223"/>
            <a:ext cx="7634399" cy="37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【scene</a:t>
            </a:r>
            <a:r>
              <a:rPr kumimoji="0" lang="ja-JP" alt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0"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をみて気づいたこと、気になったことを記入して下さい。</a:t>
            </a:r>
            <a:endParaRPr kumimoji="0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71AA2-97C4-A93C-5B70-5B765ABD79DF}"/>
              </a:ext>
            </a:extLst>
          </p:cNvPr>
          <p:cNvSpPr txBox="1"/>
          <p:nvPr/>
        </p:nvSpPr>
        <p:spPr>
          <a:xfrm>
            <a:off x="126913" y="6199467"/>
            <a:ext cx="9750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「正しい答え」を求める演習ではありません。自分が感じたことを言語化して伝え、メンバーの意見を聞くことで「気づくこと」「学ぶこと」を大事にして下さい。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B3C4C23-0AB2-CBD2-9AF8-64D54166C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39994"/>
              </p:ext>
            </p:extLst>
          </p:nvPr>
        </p:nvGraphicFramePr>
        <p:xfrm>
          <a:off x="239087" y="1185949"/>
          <a:ext cx="9540000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000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●どんな面接であったか（結果とそう思った理由）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●気になったこと（良かった点や悪かった点）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8937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●グループワークで気づいたこと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56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97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865C921-1EE1-0859-63FE-E54DA50BC083}"/>
              </a:ext>
            </a:extLst>
          </p:cNvPr>
          <p:cNvSpPr/>
          <p:nvPr/>
        </p:nvSpPr>
        <p:spPr>
          <a:xfrm>
            <a:off x="272663" y="138998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0787EC-29E6-4691-9DF2-488B1D43F2B8}"/>
              </a:ext>
            </a:extLst>
          </p:cNvPr>
          <p:cNvSpPr txBox="1"/>
          <p:nvPr/>
        </p:nvSpPr>
        <p:spPr>
          <a:xfrm>
            <a:off x="1424608" y="44624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面接の方法と態度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5A09356-CB2A-06EE-B014-5BA298C4D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8391"/>
              </p:ext>
            </p:extLst>
          </p:nvPr>
        </p:nvGraphicFramePr>
        <p:xfrm>
          <a:off x="299932" y="1017000"/>
          <a:ext cx="9404187" cy="48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187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241200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面接①：メモ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  <a:tr h="2412000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面接②：メモ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8937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C9584A-3500-25D0-774D-80BC396AE6B0}"/>
              </a:ext>
            </a:extLst>
          </p:cNvPr>
          <p:cNvSpPr txBox="1"/>
          <p:nvPr/>
        </p:nvSpPr>
        <p:spPr>
          <a:xfrm>
            <a:off x="281272" y="684461"/>
            <a:ext cx="93434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どんな面接をしているか考察しながら視聴して下さい。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853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B275E-FCB2-F02C-B82E-939FD6169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3240B0C-F148-176B-DA31-6E9119622C5A}"/>
              </a:ext>
            </a:extLst>
          </p:cNvPr>
          <p:cNvSpPr/>
          <p:nvPr/>
        </p:nvSpPr>
        <p:spPr>
          <a:xfrm>
            <a:off x="223637" y="504508"/>
            <a:ext cx="1046243" cy="3703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演 習４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585684-161A-8544-B6FD-018AA87ECCA1}"/>
              </a:ext>
            </a:extLst>
          </p:cNvPr>
          <p:cNvSpPr txBox="1"/>
          <p:nvPr/>
        </p:nvSpPr>
        <p:spPr>
          <a:xfrm>
            <a:off x="1375582" y="410134"/>
            <a:ext cx="6260042" cy="48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面接の</a:t>
            </a:r>
            <a:r>
              <a:rPr kumimoji="0" lang="ja-JP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方法と態度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485921A-9728-E9E9-36DD-CCFD6A475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71363"/>
              </p:ext>
            </p:extLst>
          </p:nvPr>
        </p:nvGraphicFramePr>
        <p:xfrm>
          <a:off x="250906" y="1340768"/>
          <a:ext cx="9404187" cy="48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187">
                  <a:extLst>
                    <a:ext uri="{9D8B030D-6E8A-4147-A177-3AD203B41FA5}">
                      <a16:colId xmlns:a16="http://schemas.microsoft.com/office/drawing/2014/main" val="2240934941"/>
                    </a:ext>
                  </a:extLst>
                </a:gridCol>
              </a:tblGrid>
              <a:tr h="2412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●面接①と面接②ではどのような違いがあったか？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93853"/>
                  </a:ext>
                </a:extLst>
              </a:tr>
              <a:tr h="2412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●グループワークで気づいたこと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893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D6D09F8-3FF6-1A1E-04DC-88D183010513}"/>
              </a:ext>
            </a:extLst>
          </p:cNvPr>
          <p:cNvSpPr txBox="1"/>
          <p:nvPr/>
        </p:nvSpPr>
        <p:spPr>
          <a:xfrm>
            <a:off x="190909" y="954615"/>
            <a:ext cx="93434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面接で把握できた情報を比較し、その結果から、面接過程で面接①と面接②ではどのような違いがあったのか考察して下さい。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2A6AF-B05C-4D35-3B3A-4A2466BE3ADE}"/>
              </a:ext>
            </a:extLst>
          </p:cNvPr>
          <p:cNvSpPr txBox="1"/>
          <p:nvPr/>
        </p:nvSpPr>
        <p:spPr>
          <a:xfrm>
            <a:off x="155773" y="6214992"/>
            <a:ext cx="9750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spcBef>
                <a:spcPts val="600"/>
              </a:spcBef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「正しい答え」を求める演習ではありません。自分が感じたことを言語化して伝え、メンバーの意見を聞くことで「気づくこと」「学ぶこと」を大事にして下さい。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410669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FAF6E84BD1264DBFDC0CABBDB294A3" ma:contentTypeVersion="18" ma:contentTypeDescription="新しいドキュメントを作成します。" ma:contentTypeScope="" ma:versionID="60bff90cb2f327f3cc14b88d63685f88">
  <xsd:schema xmlns:xsd="http://www.w3.org/2001/XMLSchema" xmlns:xs="http://www.w3.org/2001/XMLSchema" xmlns:p="http://schemas.microsoft.com/office/2006/metadata/properties" xmlns:ns2="6699d993-d69d-46e6-a2e0-44758e94cca7" xmlns:ns3="3e60f42a-13bd-4172-a2d3-3665d3658cd1" targetNamespace="http://schemas.microsoft.com/office/2006/metadata/properties" ma:root="true" ma:fieldsID="f650e671982059c20a54c3e95c849040" ns2:_="" ns3:_="">
    <xsd:import namespace="6699d993-d69d-46e6-a2e0-44758e94cca7"/>
    <xsd:import namespace="3e60f42a-13bd-4172-a2d3-3665d3658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9d993-d69d-46e6-a2e0-44758e94c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d833ce90-ce59-4950-82c7-aaae289592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0f42a-13bd-4172-a2d3-3665d3658cd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a7d70e9-1e38-4db0-ac1e-51363babd27d}" ma:internalName="TaxCatchAll" ma:showField="CatchAllData" ma:web="3e60f42a-13bd-4172-a2d3-3665d3658c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60f42a-13bd-4172-a2d3-3665d3658cd1" xsi:nil="true"/>
    <lcf76f155ced4ddcb4097134ff3c332f xmlns="6699d993-d69d-46e6-a2e0-44758e94c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BCE2AB-01BD-4271-A010-0E5EDF06C9A7}"/>
</file>

<file path=customXml/itemProps2.xml><?xml version="1.0" encoding="utf-8"?>
<ds:datastoreItem xmlns:ds="http://schemas.openxmlformats.org/officeDocument/2006/customXml" ds:itemID="{807B47C3-66C4-4894-A3CF-873DCFB967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4307DF-4217-42AD-8C23-5DAB2EC043EB}">
  <ds:schemaRefs>
    <ds:schemaRef ds:uri="http://schemas.microsoft.com/office/2006/metadata/properties"/>
    <ds:schemaRef ds:uri="http://purl.org/dc/dcmitype/"/>
    <ds:schemaRef ds:uri="http://purl.org/dc/terms/"/>
    <ds:schemaRef ds:uri="280bde3f-14ef-40a3-b743-2718b5f2efc1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ebe578f5-c26e-432f-8053-d23066d3102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1420</Words>
  <Application>Microsoft Office PowerPoint</Application>
  <PresentationFormat>A4 210 x 297 mm</PresentationFormat>
  <Paragraphs>136</Paragraphs>
  <Slides>16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Meiryo UI</vt:lpstr>
      <vt:lpstr>ＭＳ Ｐゴシック</vt:lpstr>
      <vt:lpstr>Arial</vt:lpstr>
      <vt:lpstr>Calibri</vt:lpstr>
      <vt:lpstr>Office ​​テーマ</vt:lpstr>
      <vt:lpstr>2_Office ​​テーマ</vt:lpstr>
      <vt:lpstr>令和６年度 介護支援専門員 実務研修  演習様式集 ① （集合研修前期課程）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介護支援専門員実務従事者基礎研修</dc:title>
  <dc:creator>s-fujii</dc:creator>
  <cp:lastModifiedBy>石澤 優</cp:lastModifiedBy>
  <cp:revision>98</cp:revision>
  <cp:lastPrinted>2025-01-08T06:48:11Z</cp:lastPrinted>
  <dcterms:created xsi:type="dcterms:W3CDTF">2012-06-18T00:39:09Z</dcterms:created>
  <dcterms:modified xsi:type="dcterms:W3CDTF">2025-01-08T07:19:57Z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0x010100D4FAF6E84BD1264DBFDC0CABBDB294A3</vt:lpwstr>
  </property>
  <property fmtid="{D5CDD505-2E9C-101B-9397-08002B2CF9AE}" pid="3" name="MediaServiceImageTags">
    <vt:lpwstr/>
  </property>
</Properties>
</file>